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Lst>
  <p:sldSz cx="18288000" cy="10287000"/>
  <p:notesSz cx="6858000" cy="9144000"/>
  <p:embeddedFontLst>
    <p:embeddedFont>
      <p:font typeface="Arial Bold" panose="020B0704020202020204" pitchFamily="34" charset="0"/>
      <p:regular r:id="rId13"/>
      <p:bold r:id="rId14"/>
    </p:embeddedFont>
    <p:embeddedFont>
      <p:font typeface="Yeseva On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BC5"/>
    <a:srgbClr val="FDF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github.com/Vanshshah-2005/Smart-CKD-Syste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pmc.ncbi.nlm.nih.gov/articles/PMC10950726/?utm_source=chatgpt.com" TargetMode="External"/><Relationship Id="rId4" Type="http://schemas.openxmlformats.org/officeDocument/2006/relationships/hyperlink" Target="https://journalofbigdata.springeropen.com/articles/10.1186/s40537-022-00657-5?utm_source=chatgpt.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Freeform 11" descr="A person sitting at a desk with a computer  Description automatically generated"/>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12" name="Group 12"/>
          <p:cNvGrpSpPr/>
          <p:nvPr/>
        </p:nvGrpSpPr>
        <p:grpSpPr>
          <a:xfrm>
            <a:off x="13012264" y="857250"/>
            <a:ext cx="3203762" cy="1504950"/>
            <a:chOff x="0" y="0"/>
            <a:chExt cx="4271683" cy="2006600"/>
          </a:xfrm>
        </p:grpSpPr>
        <p:sp>
          <p:nvSpPr>
            <p:cNvPr id="13" name="Freeform 13"/>
            <p:cNvSpPr/>
            <p:nvPr/>
          </p:nvSpPr>
          <p:spPr>
            <a:xfrm>
              <a:off x="25400" y="25400"/>
              <a:ext cx="4220845" cy="1955800"/>
            </a:xfrm>
            <a:custGeom>
              <a:avLst/>
              <a:gdLst/>
              <a:ahLst/>
              <a:cxnLst/>
              <a:rect l="l" t="t" r="r" b="b"/>
              <a:pathLst>
                <a:path w="4220845" h="1955800">
                  <a:moveTo>
                    <a:pt x="0" y="326009"/>
                  </a:moveTo>
                  <a:cubicBezTo>
                    <a:pt x="0" y="145923"/>
                    <a:pt x="147955" y="0"/>
                    <a:pt x="330454" y="0"/>
                  </a:cubicBezTo>
                  <a:lnTo>
                    <a:pt x="3890391" y="0"/>
                  </a:lnTo>
                  <a:cubicBezTo>
                    <a:pt x="4072890" y="0"/>
                    <a:pt x="4220845" y="145923"/>
                    <a:pt x="4220845" y="326009"/>
                  </a:cubicBezTo>
                  <a:lnTo>
                    <a:pt x="4220845" y="1629791"/>
                  </a:lnTo>
                  <a:cubicBezTo>
                    <a:pt x="4220845" y="1809877"/>
                    <a:pt x="4072890" y="1955800"/>
                    <a:pt x="3890391" y="1955800"/>
                  </a:cubicBezTo>
                  <a:lnTo>
                    <a:pt x="330454" y="1955800"/>
                  </a:lnTo>
                  <a:cubicBezTo>
                    <a:pt x="147955" y="1955800"/>
                    <a:pt x="0" y="1809877"/>
                    <a:pt x="0" y="1629791"/>
                  </a:cubicBezTo>
                  <a:close/>
                </a:path>
              </a:pathLst>
            </a:custGeom>
            <a:solidFill>
              <a:srgbClr val="EBEEF9"/>
            </a:solidFill>
            <a:ln w="12700">
              <a:solidFill>
                <a:srgbClr val="000000"/>
              </a:solidFill>
            </a:ln>
          </p:spPr>
        </p:sp>
        <p:sp>
          <p:nvSpPr>
            <p:cNvPr id="14" name="Freeform 14"/>
            <p:cNvSpPr/>
            <p:nvPr/>
          </p:nvSpPr>
          <p:spPr>
            <a:xfrm>
              <a:off x="0" y="0"/>
              <a:ext cx="4271645" cy="2006600"/>
            </a:xfrm>
            <a:custGeom>
              <a:avLst/>
              <a:gdLst/>
              <a:ahLst/>
              <a:cxnLst/>
              <a:rect l="l" t="t" r="r" b="b"/>
              <a:pathLst>
                <a:path w="4271645" h="2006600">
                  <a:moveTo>
                    <a:pt x="0" y="351409"/>
                  </a:moveTo>
                  <a:cubicBezTo>
                    <a:pt x="0" y="156972"/>
                    <a:pt x="159639" y="0"/>
                    <a:pt x="355854" y="0"/>
                  </a:cubicBezTo>
                  <a:lnTo>
                    <a:pt x="3915791" y="0"/>
                  </a:lnTo>
                  <a:lnTo>
                    <a:pt x="3915791" y="25400"/>
                  </a:lnTo>
                  <a:lnTo>
                    <a:pt x="3915791" y="0"/>
                  </a:lnTo>
                  <a:cubicBezTo>
                    <a:pt x="4112006" y="0"/>
                    <a:pt x="4271645" y="156972"/>
                    <a:pt x="4271645" y="351409"/>
                  </a:cubicBezTo>
                  <a:lnTo>
                    <a:pt x="4246245" y="351409"/>
                  </a:lnTo>
                  <a:lnTo>
                    <a:pt x="4271645" y="351409"/>
                  </a:lnTo>
                  <a:lnTo>
                    <a:pt x="4271645" y="1655191"/>
                  </a:lnTo>
                  <a:lnTo>
                    <a:pt x="4246245" y="1655191"/>
                  </a:lnTo>
                  <a:lnTo>
                    <a:pt x="4271645" y="1655191"/>
                  </a:lnTo>
                  <a:cubicBezTo>
                    <a:pt x="4271645" y="1849628"/>
                    <a:pt x="4112006" y="2006600"/>
                    <a:pt x="3915791" y="2006600"/>
                  </a:cubicBezTo>
                  <a:lnTo>
                    <a:pt x="3915791" y="1981200"/>
                  </a:lnTo>
                  <a:lnTo>
                    <a:pt x="3915791" y="2006600"/>
                  </a:lnTo>
                  <a:lnTo>
                    <a:pt x="355854" y="2006600"/>
                  </a:lnTo>
                  <a:lnTo>
                    <a:pt x="355854" y="1981200"/>
                  </a:lnTo>
                  <a:lnTo>
                    <a:pt x="355854" y="2006600"/>
                  </a:lnTo>
                  <a:cubicBezTo>
                    <a:pt x="159639" y="2006600"/>
                    <a:pt x="0" y="1849628"/>
                    <a:pt x="0" y="1655191"/>
                  </a:cubicBezTo>
                  <a:lnTo>
                    <a:pt x="0" y="351409"/>
                  </a:lnTo>
                  <a:lnTo>
                    <a:pt x="25400" y="351409"/>
                  </a:lnTo>
                  <a:lnTo>
                    <a:pt x="0" y="351409"/>
                  </a:lnTo>
                  <a:moveTo>
                    <a:pt x="50800" y="351409"/>
                  </a:moveTo>
                  <a:lnTo>
                    <a:pt x="50800" y="1655191"/>
                  </a:lnTo>
                  <a:lnTo>
                    <a:pt x="25400" y="1655191"/>
                  </a:lnTo>
                  <a:lnTo>
                    <a:pt x="50800" y="1655191"/>
                  </a:lnTo>
                  <a:cubicBezTo>
                    <a:pt x="50800" y="1820926"/>
                    <a:pt x="187071" y="1955800"/>
                    <a:pt x="355854" y="1955800"/>
                  </a:cubicBezTo>
                  <a:lnTo>
                    <a:pt x="3915791" y="1955800"/>
                  </a:lnTo>
                  <a:cubicBezTo>
                    <a:pt x="4084574" y="1955800"/>
                    <a:pt x="4220845" y="1820926"/>
                    <a:pt x="4220845" y="1655191"/>
                  </a:cubicBezTo>
                  <a:lnTo>
                    <a:pt x="4220845" y="351409"/>
                  </a:lnTo>
                  <a:cubicBezTo>
                    <a:pt x="4220845" y="185674"/>
                    <a:pt x="4084574" y="50800"/>
                    <a:pt x="3915791" y="50800"/>
                  </a:cubicBezTo>
                  <a:lnTo>
                    <a:pt x="355854" y="50800"/>
                  </a:lnTo>
                  <a:lnTo>
                    <a:pt x="355854" y="25400"/>
                  </a:lnTo>
                  <a:lnTo>
                    <a:pt x="355854" y="50800"/>
                  </a:lnTo>
                  <a:cubicBezTo>
                    <a:pt x="187071" y="50800"/>
                    <a:pt x="50800" y="185674"/>
                    <a:pt x="50800" y="351409"/>
                  </a:cubicBezTo>
                  <a:close/>
                </a:path>
              </a:pathLst>
            </a:custGeom>
            <a:solidFill>
              <a:srgbClr val="D9D9D9"/>
            </a:solidFill>
            <a:ln w="12700">
              <a:solidFill>
                <a:srgbClr val="000000"/>
              </a:solidFill>
            </a:ln>
          </p:spPr>
        </p:sp>
      </p:grpSp>
      <p:sp>
        <p:nvSpPr>
          <p:cNvPr id="15" name="Freeform 15" descr="A close up of a logo  Description automatically generated"/>
          <p:cNvSpPr/>
          <p:nvPr/>
        </p:nvSpPr>
        <p:spPr>
          <a:xfrm>
            <a:off x="13592918" y="1301601"/>
            <a:ext cx="1894732" cy="616248"/>
          </a:xfrm>
          <a:custGeom>
            <a:avLst/>
            <a:gdLst/>
            <a:ahLst/>
            <a:cxnLst/>
            <a:rect l="l" t="t" r="r" b="b"/>
            <a:pathLst>
              <a:path w="1894732" h="616248">
                <a:moveTo>
                  <a:pt x="0" y="0"/>
                </a:moveTo>
                <a:lnTo>
                  <a:pt x="1894732" y="0"/>
                </a:lnTo>
                <a:lnTo>
                  <a:pt x="1894732" y="616248"/>
                </a:lnTo>
                <a:lnTo>
                  <a:pt x="0" y="616248"/>
                </a:lnTo>
                <a:lnTo>
                  <a:pt x="0" y="0"/>
                </a:lnTo>
                <a:close/>
              </a:path>
            </a:pathLst>
          </a:custGeom>
          <a:blipFill>
            <a:blip r:embed="rId5"/>
            <a:stretch>
              <a:fillRect t="-86" b="-86"/>
            </a:stretch>
          </a:blipFill>
        </p:spPr>
      </p:sp>
      <p:sp>
        <p:nvSpPr>
          <p:cNvPr id="16" name="Freeform 16"/>
          <p:cNvSpPr/>
          <p:nvPr/>
        </p:nvSpPr>
        <p:spPr>
          <a:xfrm>
            <a:off x="15109031" y="4353106"/>
            <a:ext cx="1657367" cy="1666277"/>
          </a:xfrm>
          <a:custGeom>
            <a:avLst/>
            <a:gdLst/>
            <a:ahLst/>
            <a:cxnLst/>
            <a:rect l="l" t="t" r="r" b="b"/>
            <a:pathLst>
              <a:path w="1657367" h="1666277">
                <a:moveTo>
                  <a:pt x="0" y="0"/>
                </a:moveTo>
                <a:lnTo>
                  <a:pt x="1657367" y="0"/>
                </a:lnTo>
                <a:lnTo>
                  <a:pt x="1657367" y="1666277"/>
                </a:lnTo>
                <a:lnTo>
                  <a:pt x="0" y="1666277"/>
                </a:lnTo>
                <a:lnTo>
                  <a:pt x="0" y="0"/>
                </a:lnTo>
                <a:close/>
              </a:path>
            </a:pathLst>
          </a:custGeom>
          <a:blipFill>
            <a:blip r:embed="rId6"/>
            <a:stretch>
              <a:fillRect/>
            </a:stretch>
          </a:blipFill>
        </p:spPr>
      </p:sp>
      <p:sp>
        <p:nvSpPr>
          <p:cNvPr id="17" name="TextBox 17"/>
          <p:cNvSpPr txBox="1"/>
          <p:nvPr/>
        </p:nvSpPr>
        <p:spPr>
          <a:xfrm>
            <a:off x="4657143" y="2676525"/>
            <a:ext cx="11684713" cy="2381250"/>
          </a:xfrm>
          <a:prstGeom prst="rect">
            <a:avLst/>
          </a:prstGeom>
        </p:spPr>
        <p:txBody>
          <a:bodyPr lIns="0" tIns="0" rIns="0" bIns="0" rtlCol="0" anchor="t">
            <a:spAutoFit/>
          </a:bodyPr>
          <a:lstStyle/>
          <a:p>
            <a:pPr algn="r">
              <a:lnSpc>
                <a:spcPts val="6876"/>
              </a:lnSpc>
            </a:pPr>
            <a:r>
              <a:rPr lang="en-US" sz="5730">
                <a:solidFill>
                  <a:srgbClr val="FFFFFF"/>
                </a:solidFill>
                <a:latin typeface="Yeseva One"/>
                <a:ea typeface="Yeseva One"/>
                <a:cs typeface="Yeseva One"/>
                <a:sym typeface="Yeseva One"/>
              </a:rPr>
              <a:t>Smart CKD Predictor</a:t>
            </a:r>
          </a:p>
          <a:p>
            <a:pPr algn="r">
              <a:lnSpc>
                <a:spcPts val="2437"/>
              </a:lnSpc>
            </a:pPr>
            <a:r>
              <a:rPr lang="en-US" sz="2031">
                <a:solidFill>
                  <a:srgbClr val="FFFFFF"/>
                </a:solidFill>
                <a:latin typeface="Arial"/>
                <a:ea typeface="Arial"/>
                <a:cs typeface="Arial"/>
                <a:sym typeface="Arial"/>
              </a:rPr>
              <a:t>                     </a:t>
            </a:r>
            <a:r>
              <a:rPr lang="en-US" sz="2031" b="1">
                <a:solidFill>
                  <a:srgbClr val="FFFFFF"/>
                </a:solidFill>
                <a:latin typeface="Arial Bold"/>
                <a:ea typeface="Arial Bold"/>
                <a:cs typeface="Arial Bold"/>
                <a:sym typeface="Arial Bold"/>
              </a:rPr>
              <a:t>Early Detection of Chronic Kidney Disease using Machine Learning with Risk-</a:t>
            </a:r>
          </a:p>
          <a:p>
            <a:pPr algn="r">
              <a:lnSpc>
                <a:spcPts val="2437"/>
              </a:lnSpc>
            </a:pPr>
            <a:r>
              <a:rPr lang="en-US" sz="2031" b="1">
                <a:solidFill>
                  <a:srgbClr val="FFFFFF"/>
                </a:solidFill>
                <a:latin typeface="Arial Bold"/>
                <a:ea typeface="Arial Bold"/>
                <a:cs typeface="Arial Bold"/>
                <a:sym typeface="Arial Bold"/>
              </a:rPr>
              <a:t>Aware Intelligen</a:t>
            </a:r>
          </a:p>
          <a:p>
            <a:pPr algn="r">
              <a:lnSpc>
                <a:spcPts val="7081"/>
              </a:lnSpc>
            </a:pPr>
            <a:r>
              <a:rPr lang="en-US" sz="5900" b="1">
                <a:solidFill>
                  <a:srgbClr val="FFFFFF"/>
                </a:solidFill>
                <a:latin typeface="Arial Bold"/>
                <a:ea typeface="Arial Bold"/>
                <a:cs typeface="Arial Bold"/>
                <a:sym typeface="Arial Bold"/>
              </a:rPr>
              <a:t> </a:t>
            </a:r>
          </a:p>
        </p:txBody>
      </p:sp>
      <p:sp>
        <p:nvSpPr>
          <p:cNvPr id="18" name="TextBox 18"/>
          <p:cNvSpPr txBox="1"/>
          <p:nvPr/>
        </p:nvSpPr>
        <p:spPr>
          <a:xfrm>
            <a:off x="6892012" y="4334056"/>
            <a:ext cx="10367288" cy="4730462"/>
          </a:xfrm>
          <a:prstGeom prst="rect">
            <a:avLst/>
          </a:prstGeom>
        </p:spPr>
        <p:txBody>
          <a:bodyPr lIns="0" tIns="0" rIns="0" bIns="0" rtlCol="0" anchor="t">
            <a:spAutoFit/>
          </a:bodyPr>
          <a:lstStyle/>
          <a:p>
            <a:pPr algn="l">
              <a:lnSpc>
                <a:spcPts val="3360"/>
              </a:lnSpc>
            </a:pPr>
            <a:r>
              <a:rPr lang="en-US" sz="2800" dirty="0">
                <a:solidFill>
                  <a:srgbClr val="FFFFFF"/>
                </a:solidFill>
                <a:latin typeface="Arial"/>
                <a:ea typeface="Arial"/>
                <a:cs typeface="Arial"/>
                <a:sym typeface="Arial"/>
              </a:rPr>
              <a:t>Team Leader - JAINIL DHOLARIYA</a:t>
            </a:r>
          </a:p>
          <a:p>
            <a:pPr algn="l">
              <a:lnSpc>
                <a:spcPts val="3360"/>
              </a:lnSpc>
            </a:pPr>
            <a:r>
              <a:rPr lang="en-US" sz="2800" dirty="0">
                <a:solidFill>
                  <a:srgbClr val="FFFFFF"/>
                </a:solidFill>
                <a:latin typeface="Arial"/>
                <a:ea typeface="Arial"/>
                <a:cs typeface="Arial"/>
                <a:sym typeface="Arial"/>
              </a:rPr>
              <a:t>Team Member - GODHANI MITKUMAR</a:t>
            </a:r>
          </a:p>
          <a:p>
            <a:pPr algn="l">
              <a:lnSpc>
                <a:spcPts val="3329"/>
              </a:lnSpc>
            </a:pPr>
            <a:r>
              <a:rPr lang="en-US" sz="2775" dirty="0">
                <a:solidFill>
                  <a:srgbClr val="FFFFFF"/>
                </a:solidFill>
                <a:latin typeface="Arial"/>
                <a:ea typeface="Arial"/>
                <a:cs typeface="Arial"/>
                <a:sym typeface="Arial"/>
              </a:rPr>
              <a:t>Team Member - HET THAKKAR</a:t>
            </a:r>
          </a:p>
          <a:p>
            <a:pPr algn="l">
              <a:lnSpc>
                <a:spcPts val="3329"/>
              </a:lnSpc>
            </a:pPr>
            <a:r>
              <a:rPr lang="en-US" sz="2775" dirty="0">
                <a:solidFill>
                  <a:srgbClr val="FFFFFF"/>
                </a:solidFill>
                <a:latin typeface="Arial"/>
                <a:ea typeface="Arial"/>
                <a:cs typeface="Arial"/>
                <a:sym typeface="Arial"/>
              </a:rPr>
              <a:t>Team Member - RIDHAM SHAH</a:t>
            </a:r>
          </a:p>
          <a:p>
            <a:pPr algn="l">
              <a:lnSpc>
                <a:spcPts val="3329"/>
              </a:lnSpc>
            </a:pPr>
            <a:r>
              <a:rPr lang="en-US" sz="2775" dirty="0">
                <a:solidFill>
                  <a:srgbClr val="FFFFFF"/>
                </a:solidFill>
                <a:latin typeface="Arial"/>
                <a:ea typeface="Arial"/>
                <a:cs typeface="Arial"/>
                <a:sym typeface="Arial"/>
              </a:rPr>
              <a:t>Team Member - VANSH SHAH</a:t>
            </a:r>
          </a:p>
          <a:p>
            <a:pPr algn="l">
              <a:lnSpc>
                <a:spcPts val="3360"/>
              </a:lnSpc>
            </a:pPr>
            <a:r>
              <a:rPr lang="en-US" sz="2800" dirty="0">
                <a:solidFill>
                  <a:srgbClr val="FFFFFF"/>
                </a:solidFill>
                <a:latin typeface="Arial"/>
                <a:ea typeface="Arial"/>
                <a:cs typeface="Arial"/>
                <a:sym typeface="Arial"/>
              </a:rPr>
              <a:t>                                                    Mentor - ROHIT BHADAURIYA</a:t>
            </a:r>
          </a:p>
          <a:p>
            <a:pPr algn="l">
              <a:lnSpc>
                <a:spcPts val="3360"/>
              </a:lnSpc>
            </a:pPr>
            <a:endParaRPr lang="en-US" sz="2800" dirty="0">
              <a:solidFill>
                <a:srgbClr val="FFFFFF"/>
              </a:solidFill>
              <a:latin typeface="Arial"/>
              <a:ea typeface="Arial"/>
              <a:cs typeface="Arial"/>
              <a:sym typeface="Arial"/>
            </a:endParaRPr>
          </a:p>
          <a:p>
            <a:pPr algn="l">
              <a:lnSpc>
                <a:spcPts val="3360"/>
              </a:lnSpc>
            </a:pPr>
            <a:r>
              <a:rPr lang="en-US" sz="2800" dirty="0">
                <a:solidFill>
                  <a:srgbClr val="FFFFFF"/>
                </a:solidFill>
                <a:latin typeface="Arial"/>
                <a:ea typeface="Arial"/>
                <a:cs typeface="Arial"/>
                <a:sym typeface="Arial"/>
              </a:rPr>
              <a:t>College -  LDRP INSTITUTE OF TECHNOLOGY</a:t>
            </a:r>
          </a:p>
          <a:p>
            <a:pPr algn="l">
              <a:lnSpc>
                <a:spcPts val="3360"/>
              </a:lnSpc>
            </a:pPr>
            <a:r>
              <a:rPr lang="en-US" sz="2800" dirty="0">
                <a:solidFill>
                  <a:srgbClr val="FFFFFF"/>
                </a:solidFill>
                <a:latin typeface="Arial"/>
                <a:ea typeface="Arial"/>
                <a:cs typeface="Arial"/>
                <a:sym typeface="Arial"/>
              </a:rPr>
              <a:t>                           RESEARCH</a:t>
            </a:r>
          </a:p>
          <a:p>
            <a:pPr algn="l">
              <a:lnSpc>
                <a:spcPts val="3360"/>
              </a:lnSpc>
            </a:pPr>
            <a:endParaRPr lang="en-US" sz="2800" dirty="0">
              <a:solidFill>
                <a:srgbClr val="FFFFFF"/>
              </a:solidFill>
              <a:latin typeface="Arial"/>
              <a:ea typeface="Arial"/>
              <a:cs typeface="Arial"/>
              <a:sym typeface="Arial"/>
            </a:endParaRPr>
          </a:p>
          <a:p>
            <a:pPr algn="l">
              <a:lnSpc>
                <a:spcPts val="3360"/>
              </a:lnSpc>
            </a:pPr>
            <a:r>
              <a:rPr lang="en-US" sz="2800" dirty="0" err="1">
                <a:solidFill>
                  <a:srgbClr val="FFFFFF"/>
                </a:solidFill>
                <a:latin typeface="Arial"/>
                <a:ea typeface="Arial"/>
                <a:cs typeface="Arial"/>
                <a:sym typeface="Arial"/>
              </a:rPr>
              <a:t>Github</a:t>
            </a:r>
            <a:r>
              <a:rPr lang="en-US" sz="2800" dirty="0">
                <a:solidFill>
                  <a:srgbClr val="FFFFFF"/>
                </a:solidFill>
                <a:latin typeface="Arial"/>
                <a:ea typeface="Arial"/>
                <a:cs typeface="Arial"/>
                <a:sym typeface="Arial"/>
              </a:rPr>
              <a:t> </a:t>
            </a:r>
            <a:r>
              <a:rPr lang="en-US" sz="2800" dirty="0">
                <a:solidFill>
                  <a:srgbClr val="FFFF00"/>
                </a:solidFill>
                <a:latin typeface="Arial"/>
                <a:ea typeface="Arial"/>
                <a:cs typeface="Arial"/>
                <a:sym typeface="Arial"/>
              </a:rPr>
              <a:t>: </a:t>
            </a:r>
            <a:r>
              <a:rPr lang="en-US" sz="2800" dirty="0">
                <a:solidFill>
                  <a:srgbClr val="FFFF00"/>
                </a:solidFill>
                <a:latin typeface="Arial"/>
                <a:ea typeface="Arial"/>
                <a:cs typeface="Arial"/>
                <a:sym typeface="Arial"/>
                <a:hlinkClick r:id="rId7">
                  <a:extLst>
                    <a:ext uri="{A12FA001-AC4F-418D-AE19-62706E023703}">
                      <ahyp:hlinkClr xmlns:ahyp="http://schemas.microsoft.com/office/drawing/2018/hyperlinkcolor" val="tx"/>
                    </a:ext>
                  </a:extLst>
                </a:hlinkClick>
              </a:rPr>
              <a:t>CKD Smart System</a:t>
            </a:r>
            <a:endParaRPr lang="en-US" sz="2800" dirty="0">
              <a:solidFill>
                <a:srgbClr val="FFFF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txBody>
          <a:bodyPr/>
          <a:lstStyle/>
          <a:p>
            <a:endParaRPr lang="en-IN" dirty="0"/>
          </a:p>
        </p:txBody>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23838"/>
            <a:ext cx="8673255" cy="581025"/>
          </a:xfrm>
          <a:prstGeom prst="rect">
            <a:avLst/>
          </a:prstGeom>
        </p:spPr>
        <p:txBody>
          <a:bodyPr lIns="0" tIns="0" rIns="0" bIns="0" rtlCol="0" anchor="t">
            <a:spAutoFit/>
          </a:bodyPr>
          <a:lstStyle/>
          <a:p>
            <a:pPr algn="l">
              <a:lnSpc>
                <a:spcPts val="4439"/>
              </a:lnSpc>
            </a:pPr>
            <a:r>
              <a:rPr lang="en-US" sz="3699" dirty="0">
                <a:solidFill>
                  <a:srgbClr val="FFFFFF"/>
                </a:solidFill>
                <a:latin typeface="Yeseva One"/>
                <a:ea typeface="Yeseva One"/>
                <a:cs typeface="Yeseva One"/>
                <a:sym typeface="Yeseva One"/>
              </a:rPr>
              <a:t>Future Perspective/Research</a:t>
            </a:r>
          </a:p>
        </p:txBody>
      </p:sp>
      <p:sp>
        <p:nvSpPr>
          <p:cNvPr id="13" name="TextBox 12">
            <a:extLst>
              <a:ext uri="{FF2B5EF4-FFF2-40B4-BE49-F238E27FC236}">
                <a16:creationId xmlns:a16="http://schemas.microsoft.com/office/drawing/2014/main" id="{51125390-FC35-AD78-C272-5C4895BCAAD2}"/>
              </a:ext>
            </a:extLst>
          </p:cNvPr>
          <p:cNvSpPr txBox="1"/>
          <p:nvPr/>
        </p:nvSpPr>
        <p:spPr>
          <a:xfrm>
            <a:off x="762000" y="1354950"/>
            <a:ext cx="16078200" cy="3539430"/>
          </a:xfrm>
          <a:prstGeom prst="rect">
            <a:avLst/>
          </a:prstGeom>
          <a:noFill/>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CKD Prediction ML Study: </a:t>
            </a:r>
            <a:r>
              <a:rPr lang="en-IN" sz="2800" dirty="0">
                <a:latin typeface="Arial" panose="020B0604020202020204" pitchFamily="34" charset="0"/>
                <a:cs typeface="Arial" panose="020B0604020202020204" pitchFamily="34" charset="0"/>
                <a:hlinkClick r:id="rId4"/>
              </a:rPr>
              <a:t>https://journalofbigdata.springeropen.com/articles/10.1186/s40537-022-00657-5?utm_source=chatgpt.com</a:t>
            </a:r>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ML-CKDP (Web App + Prediction Workflow):</a:t>
            </a:r>
            <a:r>
              <a:rPr lang="en-IN" sz="2800" dirty="0">
                <a:latin typeface="Arial" panose="020B0604020202020204" pitchFamily="34" charset="0"/>
                <a:cs typeface="Arial" panose="020B0604020202020204" pitchFamily="34" charset="0"/>
                <a:hlinkClick r:id="rId5"/>
              </a:rPr>
              <a:t>https://pmc.ncbi.nlm.nih.gov/articles/PMC10950726/?utm_source=chatgpt.com</a:t>
            </a:r>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6564230" y="4483332"/>
            <a:ext cx="5159531" cy="1133475"/>
          </a:xfrm>
          <a:prstGeom prst="rect">
            <a:avLst/>
          </a:prstGeom>
        </p:spPr>
        <p:txBody>
          <a:bodyPr lIns="0" tIns="0" rIns="0" bIns="0" rtlCol="0" anchor="t">
            <a:spAutoFit/>
          </a:bodyPr>
          <a:lstStyle/>
          <a:p>
            <a:pPr algn="l">
              <a:lnSpc>
                <a:spcPts val="8879"/>
              </a:lnSpc>
            </a:pPr>
            <a:r>
              <a:rPr lang="en-US" sz="7399">
                <a:solidFill>
                  <a:srgbClr val="213163"/>
                </a:solidFill>
                <a:latin typeface="Yeseva One"/>
                <a:ea typeface="Yeseva One"/>
                <a:cs typeface="Yeseva One"/>
                <a:sym typeface="Yeseva O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AutoShape 11"/>
          <p:cNvSpPr/>
          <p:nvPr/>
        </p:nvSpPr>
        <p:spPr>
          <a:xfrm rot="3600">
            <a:off x="-9535" y="9078278"/>
            <a:ext cx="18307060" cy="0"/>
          </a:xfrm>
          <a:prstGeom prst="line">
            <a:avLst/>
          </a:prstGeom>
          <a:ln w="9525" cap="rnd">
            <a:solidFill>
              <a:srgbClr val="FFFFFF"/>
            </a:solidFill>
            <a:prstDash val="solid"/>
            <a:headEnd type="none" w="sm" len="sm"/>
            <a:tailEnd type="none" w="sm" len="sm"/>
          </a:ln>
        </p:spPr>
      </p:sp>
      <p:sp>
        <p:nvSpPr>
          <p:cNvPr id="12" name="TextBox 12"/>
          <p:cNvSpPr txBox="1"/>
          <p:nvPr/>
        </p:nvSpPr>
        <p:spPr>
          <a:xfrm>
            <a:off x="292481" y="267652"/>
            <a:ext cx="7354862" cy="581025"/>
          </a:xfrm>
          <a:prstGeom prst="rect">
            <a:avLst/>
          </a:prstGeom>
        </p:spPr>
        <p:txBody>
          <a:bodyPr lIns="0" tIns="0" rIns="0" bIns="0" rtlCol="0" anchor="t">
            <a:spAutoFit/>
          </a:bodyPr>
          <a:lstStyle/>
          <a:p>
            <a:pPr algn="l">
              <a:lnSpc>
                <a:spcPts val="4559"/>
              </a:lnSpc>
            </a:pPr>
            <a:r>
              <a:rPr lang="en-US" sz="3799">
                <a:solidFill>
                  <a:srgbClr val="FFFFFF"/>
                </a:solidFill>
                <a:latin typeface="Yeseva One"/>
                <a:ea typeface="Yeseva One"/>
                <a:cs typeface="Yeseva One"/>
                <a:sym typeface="Yeseva One"/>
              </a:rPr>
              <a:t>Project Objectives</a:t>
            </a:r>
          </a:p>
        </p:txBody>
      </p:sp>
      <p:sp>
        <p:nvSpPr>
          <p:cNvPr id="13" name="Freeform 13"/>
          <p:cNvSpPr/>
          <p:nvPr/>
        </p:nvSpPr>
        <p:spPr>
          <a:xfrm>
            <a:off x="10621899" y="1686916"/>
            <a:ext cx="6904234" cy="6920570"/>
          </a:xfrm>
          <a:custGeom>
            <a:avLst/>
            <a:gdLst/>
            <a:ahLst/>
            <a:cxnLst/>
            <a:rect l="l" t="t" r="r" b="b"/>
            <a:pathLst>
              <a:path w="6904234" h="6920570">
                <a:moveTo>
                  <a:pt x="0" y="0"/>
                </a:moveTo>
                <a:lnTo>
                  <a:pt x="6904234" y="0"/>
                </a:lnTo>
                <a:lnTo>
                  <a:pt x="6904234" y="6920569"/>
                </a:lnTo>
                <a:lnTo>
                  <a:pt x="0" y="6920569"/>
                </a:lnTo>
                <a:lnTo>
                  <a:pt x="0" y="0"/>
                </a:lnTo>
                <a:close/>
              </a:path>
            </a:pathLst>
          </a:custGeom>
          <a:blipFill>
            <a:blip r:embed="rId4"/>
            <a:stretch>
              <a:fillRect l="-118" r="-118"/>
            </a:stretch>
          </a:blipFill>
        </p:spPr>
      </p:sp>
      <p:sp>
        <p:nvSpPr>
          <p:cNvPr id="14" name="TextBox 14"/>
          <p:cNvSpPr txBox="1"/>
          <p:nvPr/>
        </p:nvSpPr>
        <p:spPr>
          <a:xfrm>
            <a:off x="703183" y="2484425"/>
            <a:ext cx="7870898" cy="5924551"/>
          </a:xfrm>
          <a:prstGeom prst="rect">
            <a:avLst/>
          </a:prstGeom>
        </p:spPr>
        <p:txBody>
          <a:bodyPr lIns="0" tIns="0" rIns="0" bIns="0" rtlCol="0" anchor="t">
            <a:spAutoFit/>
          </a:bodyPr>
          <a:lstStyle/>
          <a:p>
            <a:pPr marL="542922" lvl="1" indent="-271461" algn="l">
              <a:lnSpc>
                <a:spcPts val="5399"/>
              </a:lnSpc>
              <a:buFont typeface="Arial"/>
              <a:buChar char="•"/>
            </a:pPr>
            <a:r>
              <a:rPr lang="en-US" sz="2999">
                <a:solidFill>
                  <a:srgbClr val="000000"/>
                </a:solidFill>
                <a:latin typeface="Arial"/>
                <a:ea typeface="Arial"/>
                <a:cs typeface="Arial"/>
                <a:sym typeface="Arial"/>
              </a:rPr>
              <a:t>Problem Statement</a:t>
            </a:r>
          </a:p>
          <a:p>
            <a:pPr marL="542922" lvl="1" indent="-271461" algn="l">
              <a:lnSpc>
                <a:spcPts val="5399"/>
              </a:lnSpc>
              <a:buFont typeface="Arial"/>
              <a:buChar char="•"/>
            </a:pPr>
            <a:r>
              <a:rPr lang="en-US" sz="2999">
                <a:solidFill>
                  <a:srgbClr val="000000"/>
                </a:solidFill>
                <a:latin typeface="Arial"/>
                <a:ea typeface="Arial"/>
                <a:cs typeface="Arial"/>
                <a:sym typeface="Arial"/>
              </a:rPr>
              <a:t>Project Overview – Introduction</a:t>
            </a:r>
          </a:p>
          <a:p>
            <a:pPr marL="542922" lvl="1" indent="-271461" algn="l">
              <a:lnSpc>
                <a:spcPts val="5399"/>
              </a:lnSpc>
              <a:buFont typeface="Arial"/>
              <a:buChar char="•"/>
            </a:pPr>
            <a:r>
              <a:rPr lang="en-US" sz="2999">
                <a:solidFill>
                  <a:srgbClr val="000000"/>
                </a:solidFill>
                <a:latin typeface="Arial"/>
                <a:ea typeface="Arial"/>
                <a:cs typeface="Arial"/>
                <a:sym typeface="Arial"/>
              </a:rPr>
              <a:t>End Users</a:t>
            </a:r>
          </a:p>
          <a:p>
            <a:pPr marL="542922" lvl="1" indent="-271461" algn="l">
              <a:lnSpc>
                <a:spcPts val="5399"/>
              </a:lnSpc>
              <a:buFont typeface="Arial"/>
              <a:buChar char="•"/>
            </a:pPr>
            <a:r>
              <a:rPr lang="en-US" sz="2999">
                <a:solidFill>
                  <a:srgbClr val="000000"/>
                </a:solidFill>
                <a:latin typeface="Arial"/>
                <a:ea typeface="Arial"/>
                <a:cs typeface="Arial"/>
                <a:sym typeface="Arial"/>
              </a:rPr>
              <a:t>Wow Factor in Project</a:t>
            </a:r>
          </a:p>
          <a:p>
            <a:pPr marL="542922" lvl="1" indent="-271461" algn="l">
              <a:lnSpc>
                <a:spcPts val="5399"/>
              </a:lnSpc>
              <a:buFont typeface="Arial"/>
              <a:buChar char="•"/>
            </a:pPr>
            <a:r>
              <a:rPr lang="en-US" sz="2999">
                <a:solidFill>
                  <a:srgbClr val="000000"/>
                </a:solidFill>
                <a:latin typeface="Arial"/>
                <a:ea typeface="Arial"/>
                <a:cs typeface="Arial"/>
                <a:sym typeface="Arial"/>
              </a:rPr>
              <a:t>Modelling/Block Diagram/Flow of Project</a:t>
            </a:r>
          </a:p>
          <a:p>
            <a:pPr marL="542922" lvl="1" indent="-271461" algn="l">
              <a:lnSpc>
                <a:spcPts val="5399"/>
              </a:lnSpc>
              <a:buFont typeface="Arial"/>
              <a:buChar char="•"/>
            </a:pPr>
            <a:r>
              <a:rPr lang="en-US" sz="2999">
                <a:solidFill>
                  <a:srgbClr val="000000"/>
                </a:solidFill>
                <a:latin typeface="Arial"/>
                <a:ea typeface="Arial"/>
                <a:cs typeface="Arial"/>
                <a:sym typeface="Arial"/>
              </a:rPr>
              <a:t>Result/outcomes</a:t>
            </a:r>
          </a:p>
          <a:p>
            <a:pPr marL="542922" lvl="1" indent="-271461" algn="l">
              <a:lnSpc>
                <a:spcPts val="5399"/>
              </a:lnSpc>
              <a:buFont typeface="Arial"/>
              <a:buChar char="•"/>
            </a:pPr>
            <a:r>
              <a:rPr lang="en-US" sz="2999">
                <a:solidFill>
                  <a:srgbClr val="000000"/>
                </a:solidFill>
                <a:latin typeface="Arial"/>
                <a:ea typeface="Arial"/>
                <a:cs typeface="Arial"/>
                <a:sym typeface="Arial"/>
              </a:rPr>
              <a:t>Conclusion</a:t>
            </a:r>
          </a:p>
          <a:p>
            <a:pPr marL="542922" lvl="1" indent="-271461" algn="l">
              <a:lnSpc>
                <a:spcPts val="5399"/>
              </a:lnSpc>
              <a:buFont typeface="Arial"/>
              <a:buChar char="•"/>
            </a:pPr>
            <a:r>
              <a:rPr lang="en-US" sz="2999">
                <a:solidFill>
                  <a:srgbClr val="000000"/>
                </a:solidFill>
                <a:latin typeface="Arial"/>
                <a:ea typeface="Arial"/>
                <a:cs typeface="Arial"/>
                <a:sym typeface="Arial"/>
              </a:rPr>
              <a:t>Future Perspective</a:t>
            </a:r>
          </a:p>
          <a:p>
            <a:pPr marL="542922" lvl="1" indent="-271461" algn="l">
              <a:lnSpc>
                <a:spcPts val="3599"/>
              </a:lnSpc>
            </a:pPr>
            <a:endParaRPr lang="en-US" sz="2999">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200025" y="1175972"/>
            <a:ext cx="10623127" cy="6429645"/>
          </a:xfrm>
          <a:prstGeom prst="rect">
            <a:avLst/>
          </a:prstGeom>
        </p:spPr>
        <p:txBody>
          <a:bodyPr wrap="square" lIns="0" tIns="0" rIns="0" bIns="0" rtlCol="0" anchor="t">
            <a:spAutoFit/>
          </a:bodyPr>
          <a:lstStyle/>
          <a:p>
            <a:pPr marL="457200" indent="-457200" algn="just">
              <a:lnSpc>
                <a:spcPts val="3600"/>
              </a:lnSpc>
              <a:buFont typeface="Arial" panose="020B0604020202020204" pitchFamily="34" charset="0"/>
              <a:buChar char="•"/>
            </a:pPr>
            <a:r>
              <a:rPr lang="en-US" sz="2800" dirty="0">
                <a:solidFill>
                  <a:srgbClr val="000000"/>
                </a:solidFill>
                <a:latin typeface="Arial" panose="020B0604020202020204" pitchFamily="34" charset="0"/>
                <a:ea typeface="Arial"/>
                <a:cs typeface="Arial" panose="020B0604020202020204" pitchFamily="34" charset="0"/>
                <a:sym typeface="Arial"/>
              </a:rPr>
              <a:t>Chronic Kidney Disease is a serious health problem in which the kidneys slowly stop working properly. The main issue is that CKD usually does not show clear symptoms in its early stages, so many patients find out about the disease only when it becomes severe.</a:t>
            </a:r>
          </a:p>
          <a:p>
            <a:pPr algn="just">
              <a:lnSpc>
                <a:spcPts val="3600"/>
              </a:lnSpc>
            </a:pPr>
            <a:endParaRPr lang="en-US" sz="2800" dirty="0">
              <a:solidFill>
                <a:srgbClr val="000000"/>
              </a:solidFill>
              <a:latin typeface="Arial" panose="020B0604020202020204" pitchFamily="34" charset="0"/>
              <a:ea typeface="Arial"/>
              <a:cs typeface="Arial" panose="020B0604020202020204" pitchFamily="34" charset="0"/>
              <a:sym typeface="Arial"/>
            </a:endParaRPr>
          </a:p>
          <a:p>
            <a:pPr marL="457200" indent="-457200" algn="just">
              <a:lnSpc>
                <a:spcPts val="3600"/>
              </a:lnSpc>
              <a:buFont typeface="Arial" panose="020B0604020202020204" pitchFamily="34" charset="0"/>
              <a:buChar char="•"/>
            </a:pPr>
            <a:r>
              <a:rPr lang="en-US" sz="2800" dirty="0">
                <a:latin typeface="Arial" panose="020B0604020202020204" pitchFamily="34" charset="0"/>
                <a:cs typeface="Arial" panose="020B0604020202020204" pitchFamily="34" charset="0"/>
              </a:rPr>
              <a:t>In current healthcare practice, CKD detection largely depends on manual analysis of multiple laboratory and clinical parameters which is time consuming</a:t>
            </a:r>
            <a:r>
              <a:rPr lang="en-US" sz="2800" dirty="0">
                <a:solidFill>
                  <a:srgbClr val="000000"/>
                </a:solidFill>
                <a:latin typeface="Arial" panose="020B0604020202020204" pitchFamily="34" charset="0"/>
                <a:cs typeface="Arial" panose="020B0604020202020204" pitchFamily="34" charset="0"/>
                <a:sym typeface="Arial"/>
              </a:rPr>
              <a:t>. </a:t>
            </a:r>
            <a:r>
              <a:rPr lang="en-US" sz="2800" dirty="0">
                <a:latin typeface="Arial" panose="020B0604020202020204" pitchFamily="34" charset="0"/>
                <a:cs typeface="Arial" panose="020B0604020202020204" pitchFamily="34" charset="0"/>
              </a:rPr>
              <a:t>Therefore, there is a need for an </a:t>
            </a:r>
            <a:r>
              <a:rPr lang="en-US" sz="2800" b="1" dirty="0">
                <a:latin typeface="Arial" panose="020B0604020202020204" pitchFamily="34" charset="0"/>
                <a:cs typeface="Arial" panose="020B0604020202020204" pitchFamily="34" charset="0"/>
              </a:rPr>
              <a:t>automated and intelligent prediction system</a:t>
            </a:r>
            <a:r>
              <a:rPr lang="en-US" sz="2800" dirty="0">
                <a:latin typeface="Arial" panose="020B0604020202020204" pitchFamily="34" charset="0"/>
                <a:cs typeface="Arial" panose="020B0604020202020204" pitchFamily="34" charset="0"/>
              </a:rPr>
              <a:t> that can analyze patient clinical and laboratory data collectively to enable </a:t>
            </a:r>
            <a:r>
              <a:rPr lang="en-US" sz="2800" b="1" dirty="0">
                <a:latin typeface="Arial" panose="020B0604020202020204" pitchFamily="34" charset="0"/>
                <a:cs typeface="Arial" panose="020B0604020202020204" pitchFamily="34" charset="0"/>
              </a:rPr>
              <a:t>early detection, risk assessment, and clinical decision support</a:t>
            </a:r>
            <a:r>
              <a:rPr lang="en-US" sz="2800" dirty="0">
                <a:latin typeface="Arial" panose="020B0604020202020204" pitchFamily="34" charset="0"/>
                <a:cs typeface="Arial" panose="020B0604020202020204" pitchFamily="34" charset="0"/>
              </a:rPr>
              <a:t> for Chronic Kidney Disease. </a:t>
            </a:r>
            <a:endParaRPr lang="en-US" sz="2800" dirty="0">
              <a:solidFill>
                <a:srgbClr val="000000"/>
              </a:solidFill>
              <a:latin typeface="Arial" panose="020B0604020202020204" pitchFamily="34" charset="0"/>
              <a:ea typeface="Arial"/>
              <a:cs typeface="Arial" panose="020B0604020202020204" pitchFamily="34" charset="0"/>
              <a:sym typeface="Arial"/>
            </a:endParaRPr>
          </a:p>
          <a:p>
            <a:pPr algn="just">
              <a:lnSpc>
                <a:spcPts val="3600"/>
              </a:lnSpc>
            </a:pPr>
            <a:endParaRPr lang="en-US" sz="2800" dirty="0">
              <a:solidFill>
                <a:srgbClr val="000000"/>
              </a:solidFill>
              <a:latin typeface="Arial" panose="020B0604020202020204" pitchFamily="34" charset="0"/>
              <a:ea typeface="Arial"/>
              <a:cs typeface="Arial" panose="020B0604020202020204" pitchFamily="34" charset="0"/>
              <a:sym typeface="Arial"/>
            </a:endParaRPr>
          </a:p>
        </p:txBody>
      </p:sp>
      <p:sp>
        <p:nvSpPr>
          <p:cNvPr id="12" name="Freeform 12"/>
          <p:cNvSpPr/>
          <p:nvPr/>
        </p:nvSpPr>
        <p:spPr>
          <a:xfrm>
            <a:off x="11391900" y="1140330"/>
            <a:ext cx="5600700" cy="4612770"/>
          </a:xfrm>
          <a:custGeom>
            <a:avLst/>
            <a:gdLst/>
            <a:ahLst/>
            <a:cxnLst/>
            <a:rect l="l" t="t" r="r" b="b"/>
            <a:pathLst>
              <a:path w="6970507" h="6141082">
                <a:moveTo>
                  <a:pt x="0" y="0"/>
                </a:moveTo>
                <a:lnTo>
                  <a:pt x="6970507" y="0"/>
                </a:lnTo>
                <a:lnTo>
                  <a:pt x="6970507" y="6141082"/>
                </a:lnTo>
                <a:lnTo>
                  <a:pt x="0" y="6141082"/>
                </a:lnTo>
                <a:lnTo>
                  <a:pt x="0" y="0"/>
                </a:lnTo>
                <a:close/>
              </a:path>
            </a:pathLst>
          </a:custGeom>
          <a:blipFill>
            <a:blip r:embed="rId4"/>
            <a:stretch>
              <a:fillRect t="-5254" b="-2265"/>
            </a:stretch>
          </a:blipFill>
        </p:spPr>
        <p:txBody>
          <a:bodyPr/>
          <a:lstStyle/>
          <a:p>
            <a:endParaRPr lang="en-IN" dirty="0"/>
          </a:p>
        </p:txBody>
      </p:sp>
      <p:sp>
        <p:nvSpPr>
          <p:cNvPr id="13" name="TextBox 13"/>
          <p:cNvSpPr txBox="1"/>
          <p:nvPr/>
        </p:nvSpPr>
        <p:spPr>
          <a:xfrm>
            <a:off x="394545" y="228600"/>
            <a:ext cx="8673255" cy="581025"/>
          </a:xfrm>
          <a:prstGeom prst="rect">
            <a:avLst/>
          </a:prstGeom>
        </p:spPr>
        <p:txBody>
          <a:bodyPr lIns="0" tIns="0" rIns="0" bIns="0" rtlCol="0" anchor="t">
            <a:spAutoFit/>
          </a:bodyPr>
          <a:lstStyle/>
          <a:p>
            <a:pPr algn="l">
              <a:lnSpc>
                <a:spcPts val="4559"/>
              </a:lnSpc>
            </a:pPr>
            <a:r>
              <a:rPr lang="en-US" sz="3799">
                <a:solidFill>
                  <a:srgbClr val="FFFFFF"/>
                </a:solidFill>
                <a:latin typeface="Yeseva One"/>
                <a:ea typeface="Yeseva One"/>
                <a:cs typeface="Yeseva One"/>
                <a:sym typeface="Yeseva One"/>
              </a:rPr>
              <a:t>Problem Statement</a:t>
            </a:r>
          </a:p>
        </p:txBody>
      </p:sp>
      <p:pic>
        <p:nvPicPr>
          <p:cNvPr id="2050" name="Picture 2" descr="Asian woman was sick with stomach ache putting her hands on belly with red spot. Asian woman was sick with stomach ache, putting her hands on belly with red spot, standing isolated on white background. kidney-failure stock pictures, royalty-free photos &amp; images">
            <a:extLst>
              <a:ext uri="{FF2B5EF4-FFF2-40B4-BE49-F238E27FC236}">
                <a16:creationId xmlns:a16="http://schemas.microsoft.com/office/drawing/2014/main" id="{F46344A1-AEE5-E068-EC74-BC636DD16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4800" y="6134100"/>
            <a:ext cx="582930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ddle aged man feeling unwell and suffering from chronic backache Middle aged man feeling unwell and suffering from chronic backache. Unhappy mature male sitting alone on sofa in living room has discomfort and pain in back. Lumbago symptom kidney-failure stock pictures, royalty-free photos &amp; images">
            <a:extLst>
              <a:ext uri="{FF2B5EF4-FFF2-40B4-BE49-F238E27FC236}">
                <a16:creationId xmlns:a16="http://schemas.microsoft.com/office/drawing/2014/main" id="{437EF607-DCFF-830F-3919-95BE5C295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642" y="7082913"/>
            <a:ext cx="5223669" cy="3170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85750"/>
            <a:ext cx="8673255" cy="504825"/>
          </a:xfrm>
          <a:prstGeom prst="rect">
            <a:avLst/>
          </a:prstGeom>
        </p:spPr>
        <p:txBody>
          <a:bodyPr lIns="0" tIns="0" rIns="0" bIns="0" rtlCol="0" anchor="t">
            <a:spAutoFit/>
          </a:bodyPr>
          <a:lstStyle/>
          <a:p>
            <a:pPr algn="l">
              <a:lnSpc>
                <a:spcPts val="3959"/>
              </a:lnSpc>
            </a:pPr>
            <a:r>
              <a:rPr lang="en-US" sz="3299">
                <a:solidFill>
                  <a:srgbClr val="FFFFFF"/>
                </a:solidFill>
                <a:latin typeface="Yeseva One"/>
                <a:ea typeface="Yeseva One"/>
                <a:cs typeface="Yeseva One"/>
                <a:sym typeface="Yeseva One"/>
              </a:rPr>
              <a:t>Project Overview - Introduction</a:t>
            </a:r>
          </a:p>
        </p:txBody>
      </p:sp>
      <p:sp>
        <p:nvSpPr>
          <p:cNvPr id="12" name="TextBox 12"/>
          <p:cNvSpPr txBox="1"/>
          <p:nvPr/>
        </p:nvSpPr>
        <p:spPr>
          <a:xfrm>
            <a:off x="-19050" y="790575"/>
            <a:ext cx="17693430" cy="7379905"/>
          </a:xfrm>
          <a:prstGeom prst="rect">
            <a:avLst/>
          </a:prstGeom>
        </p:spPr>
        <p:txBody>
          <a:bodyPr lIns="0" tIns="0" rIns="0" bIns="0" rtlCol="0" anchor="t">
            <a:spAutoFit/>
          </a:bodyPr>
          <a:lstStyle/>
          <a:p>
            <a:pPr algn="l">
              <a:lnSpc>
                <a:spcPts val="4199"/>
              </a:lnSpc>
            </a:pPr>
            <a:endParaRPr lang="en-US" sz="2800" dirty="0">
              <a:solidFill>
                <a:srgbClr val="000000"/>
              </a:solidFill>
              <a:latin typeface="Arial"/>
              <a:ea typeface="Arial"/>
              <a:cs typeface="Arial"/>
              <a:sym typeface="Arial"/>
            </a:endParaRPr>
          </a:p>
          <a:p>
            <a:pPr marL="755647" lvl="1" indent="-377824" algn="l">
              <a:lnSpc>
                <a:spcPts val="4199"/>
              </a:lnSpc>
              <a:buFont typeface="Arial"/>
              <a:buChar char="•"/>
            </a:pPr>
            <a:r>
              <a:rPr lang="en-US" sz="2800" dirty="0">
                <a:solidFill>
                  <a:srgbClr val="000000"/>
                </a:solidFill>
                <a:latin typeface="Arial"/>
                <a:ea typeface="Arial"/>
                <a:cs typeface="Arial"/>
                <a:sym typeface="Arial"/>
              </a:rPr>
              <a:t>This project presents a Machine Learning–based intelligent prediction system that analyzes clinical data, lifestyle factors, and risk-aware features to identify CKD at an early stage. Unlike traditional approaches that rely only on laboratory values, the proposed system provides risk-level prediction (Low / Medium / High) along with explainable insights.</a:t>
            </a:r>
          </a:p>
          <a:p>
            <a:pPr algn="l">
              <a:lnSpc>
                <a:spcPts val="4199"/>
              </a:lnSpc>
            </a:pPr>
            <a:endParaRPr lang="en-US" sz="2800" dirty="0">
              <a:solidFill>
                <a:srgbClr val="000000"/>
              </a:solidFill>
              <a:latin typeface="Arial"/>
              <a:ea typeface="Arial"/>
              <a:cs typeface="Arial"/>
              <a:sym typeface="Arial"/>
            </a:endParaRPr>
          </a:p>
          <a:p>
            <a:pPr marL="377823" lvl="1" algn="l">
              <a:lnSpc>
                <a:spcPts val="4199"/>
              </a:lnSpc>
            </a:pPr>
            <a:r>
              <a:rPr lang="en-US" sz="2800" dirty="0">
                <a:solidFill>
                  <a:srgbClr val="000000"/>
                </a:solidFill>
                <a:latin typeface="Arial"/>
                <a:ea typeface="Arial"/>
                <a:cs typeface="Arial"/>
                <a:sym typeface="Arial"/>
              </a:rPr>
              <a:t>The system is designed:</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develop an automated system for early CKD prediction.</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analyze patient clinical and laboratory data using machine learning.</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provide explainable predictions for better clinical trust.</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assist doctors in early screening and decision-making.</a:t>
            </a:r>
          </a:p>
          <a:p>
            <a:pPr marL="755647" lvl="1" indent="-377824" algn="l">
              <a:lnSpc>
                <a:spcPts val="4199"/>
              </a:lnSpc>
              <a:buFont typeface="Arial"/>
              <a:buChar char="•"/>
            </a:pPr>
            <a:endParaRPr lang="en-US" sz="2800" dirty="0">
              <a:solidFill>
                <a:srgbClr val="000000"/>
              </a:solidFill>
              <a:latin typeface="Arial"/>
              <a:ea typeface="Arial"/>
              <a:cs typeface="Arial"/>
              <a:sym typeface="Arial"/>
            </a:endParaRPr>
          </a:p>
          <a:p>
            <a:endParaRPr lang="en-US" sz="2800" dirty="0">
              <a:solidFill>
                <a:srgbClr val="000000"/>
              </a:solidFill>
              <a:latin typeface="Arial"/>
              <a:ea typeface="Arial"/>
              <a:cs typeface="Arial"/>
              <a:sym typeface="Arial"/>
            </a:endParaRPr>
          </a:p>
          <a:p>
            <a:pPr marL="755647" lvl="1" indent="-377824" algn="l">
              <a:lnSpc>
                <a:spcPts val="4199"/>
              </a:lnSpc>
              <a:buFont typeface="Arial"/>
              <a:buChar char="•"/>
            </a:pPr>
            <a:endParaRPr lang="en-US" sz="28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159857" y="224790"/>
            <a:ext cx="8673255" cy="695325"/>
          </a:xfrm>
          <a:prstGeom prst="rect">
            <a:avLst/>
          </a:prstGeom>
        </p:spPr>
        <p:txBody>
          <a:bodyPr lIns="0" tIns="0" rIns="0" bIns="0" rtlCol="0" anchor="t">
            <a:spAutoFit/>
          </a:bodyPr>
          <a:lstStyle/>
          <a:p>
            <a:pPr algn="l">
              <a:lnSpc>
                <a:spcPts val="5519"/>
              </a:lnSpc>
            </a:pPr>
            <a:r>
              <a:rPr lang="en-US" sz="4599">
                <a:solidFill>
                  <a:srgbClr val="FFFFFF"/>
                </a:solidFill>
                <a:latin typeface="Yeseva One"/>
                <a:ea typeface="Yeseva One"/>
                <a:cs typeface="Yeseva One"/>
                <a:sym typeface="Yeseva One"/>
              </a:rPr>
              <a:t>End Users</a:t>
            </a:r>
          </a:p>
        </p:txBody>
      </p:sp>
      <p:sp>
        <p:nvSpPr>
          <p:cNvPr id="13" name="Rectangle: Rounded Corners 12">
            <a:extLst>
              <a:ext uri="{FF2B5EF4-FFF2-40B4-BE49-F238E27FC236}">
                <a16:creationId xmlns:a16="http://schemas.microsoft.com/office/drawing/2014/main" id="{1DEFDA6F-3C81-C1DD-11CA-CF0ECB15BD4C}"/>
              </a:ext>
            </a:extLst>
          </p:cNvPr>
          <p:cNvSpPr/>
          <p:nvPr/>
        </p:nvSpPr>
        <p:spPr>
          <a:xfrm>
            <a:off x="794012" y="1304829"/>
            <a:ext cx="7000482" cy="43219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16961A1D-CD83-F05F-A0BF-386FDA9EFAA6}"/>
              </a:ext>
            </a:extLst>
          </p:cNvPr>
          <p:cNvSpPr txBox="1"/>
          <p:nvPr/>
        </p:nvSpPr>
        <p:spPr>
          <a:xfrm>
            <a:off x="1219200" y="1501154"/>
            <a:ext cx="15544800" cy="4801314"/>
          </a:xfrm>
          <a:prstGeom prst="rect">
            <a:avLst/>
          </a:prstGeom>
          <a:noFill/>
        </p:spPr>
        <p:txBody>
          <a:bodyPr wrap="square" rtlCol="0">
            <a:spAutoFit/>
          </a:bodyPr>
          <a:lstStyle/>
          <a:p>
            <a:pPr marL="514350" indent="-514350">
              <a:buFont typeface="+mj-lt"/>
              <a:buAutoNum type="arabicParenR"/>
            </a:pPr>
            <a:r>
              <a:rPr lang="en-IN" sz="2800" b="1" dirty="0"/>
              <a:t>🧑‍⚕️Doctors (Primary Users)</a:t>
            </a:r>
          </a:p>
          <a:p>
            <a:r>
              <a:rPr lang="en-IN" sz="2800" dirty="0"/>
              <a:t>OPD doctors</a:t>
            </a:r>
          </a:p>
          <a:p>
            <a:r>
              <a:rPr lang="en-IN" sz="2800" dirty="0"/>
              <a:t>General physicians</a:t>
            </a:r>
          </a:p>
          <a:p>
            <a:r>
              <a:rPr lang="en-IN" sz="2800" dirty="0"/>
              <a:t>Nephrologists</a:t>
            </a:r>
          </a:p>
          <a:p>
            <a:endParaRPr lang="en-IN" sz="2800" dirty="0"/>
          </a:p>
          <a:p>
            <a:r>
              <a:rPr lang="en-IN" sz="2800" b="1" dirty="0"/>
              <a:t>Benefit:</a:t>
            </a:r>
            <a:endParaRPr lang="en-IN" sz="2800" dirty="0"/>
          </a:p>
          <a:p>
            <a:r>
              <a:rPr lang="en-IN" sz="2800" dirty="0"/>
              <a:t>Fast risk assessment</a:t>
            </a:r>
          </a:p>
          <a:p>
            <a:r>
              <a:rPr lang="en-IN" sz="2800" dirty="0"/>
              <a:t>Reason-based prediction</a:t>
            </a:r>
          </a:p>
          <a:p>
            <a:r>
              <a:rPr lang="en-IN" sz="2800" dirty="0"/>
              <a:t>Better clinical decisions</a:t>
            </a:r>
          </a:p>
          <a:p>
            <a:br>
              <a:rPr lang="en-IN" dirty="0"/>
            </a:br>
            <a:endParaRPr lang="en-IN" dirty="0"/>
          </a:p>
          <a:p>
            <a:endParaRPr lang="en-IN" dirty="0"/>
          </a:p>
        </p:txBody>
      </p:sp>
      <p:sp>
        <p:nvSpPr>
          <p:cNvPr id="16" name="Rectangle: Rounded Corners 15">
            <a:extLst>
              <a:ext uri="{FF2B5EF4-FFF2-40B4-BE49-F238E27FC236}">
                <a16:creationId xmlns:a16="http://schemas.microsoft.com/office/drawing/2014/main" id="{3194D6C0-879D-2221-C2B4-0FB85E040C0D}"/>
              </a:ext>
            </a:extLst>
          </p:cNvPr>
          <p:cNvSpPr/>
          <p:nvPr/>
        </p:nvSpPr>
        <p:spPr>
          <a:xfrm>
            <a:off x="685800" y="5886278"/>
            <a:ext cx="7173847" cy="422774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3186652A-31B4-1879-FEA2-082FE94572FC}"/>
              </a:ext>
            </a:extLst>
          </p:cNvPr>
          <p:cNvSpPr txBox="1"/>
          <p:nvPr/>
        </p:nvSpPr>
        <p:spPr>
          <a:xfrm>
            <a:off x="1154047" y="5877147"/>
            <a:ext cx="6705600" cy="3108543"/>
          </a:xfrm>
          <a:prstGeom prst="rect">
            <a:avLst/>
          </a:prstGeom>
          <a:noFill/>
        </p:spPr>
        <p:txBody>
          <a:bodyPr wrap="square" rtlCol="0">
            <a:spAutoFit/>
          </a:bodyPr>
          <a:lstStyle/>
          <a:p>
            <a:r>
              <a:rPr lang="en-US" sz="2800" b="1" dirty="0"/>
              <a:t>3)🧑‍💼Healthcare Administrators / Govt Programs</a:t>
            </a:r>
          </a:p>
          <a:p>
            <a:r>
              <a:rPr lang="en-US" sz="2800" dirty="0"/>
              <a:t>Large-scale CKD screening (rural / urban)</a:t>
            </a:r>
          </a:p>
          <a:p>
            <a:endParaRPr lang="en-US" sz="2800" dirty="0"/>
          </a:p>
          <a:p>
            <a:r>
              <a:rPr lang="en-US" sz="2800" b="1" dirty="0"/>
              <a:t>Benefit:</a:t>
            </a:r>
            <a:endParaRPr lang="en-US" sz="2800" dirty="0"/>
          </a:p>
          <a:p>
            <a:r>
              <a:rPr lang="en-US" sz="2800" dirty="0"/>
              <a:t>Population-level kidney health monitoring</a:t>
            </a:r>
          </a:p>
          <a:p>
            <a:r>
              <a:rPr lang="en-US" sz="2800" dirty="0"/>
              <a:t>Early intervention programs</a:t>
            </a:r>
          </a:p>
        </p:txBody>
      </p:sp>
      <p:sp>
        <p:nvSpPr>
          <p:cNvPr id="25" name="Rectangle: Rounded Corners 24">
            <a:extLst>
              <a:ext uri="{FF2B5EF4-FFF2-40B4-BE49-F238E27FC236}">
                <a16:creationId xmlns:a16="http://schemas.microsoft.com/office/drawing/2014/main" id="{7809A351-58EB-0321-350E-FA3357AC59CF}"/>
              </a:ext>
            </a:extLst>
          </p:cNvPr>
          <p:cNvSpPr/>
          <p:nvPr/>
        </p:nvSpPr>
        <p:spPr>
          <a:xfrm>
            <a:off x="8219682" y="1282506"/>
            <a:ext cx="7000482" cy="43219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6" name="TextBox 25">
            <a:extLst>
              <a:ext uri="{FF2B5EF4-FFF2-40B4-BE49-F238E27FC236}">
                <a16:creationId xmlns:a16="http://schemas.microsoft.com/office/drawing/2014/main" id="{3D0EC7C3-1CD4-EE9F-245A-B2B02FD7D8C3}"/>
              </a:ext>
            </a:extLst>
          </p:cNvPr>
          <p:cNvSpPr txBox="1"/>
          <p:nvPr/>
        </p:nvSpPr>
        <p:spPr>
          <a:xfrm>
            <a:off x="8468004" y="1485073"/>
            <a:ext cx="5029200" cy="4401205"/>
          </a:xfrm>
          <a:prstGeom prst="rect">
            <a:avLst/>
          </a:prstGeom>
          <a:noFill/>
        </p:spPr>
        <p:txBody>
          <a:bodyPr wrap="square" rtlCol="0">
            <a:spAutoFit/>
          </a:bodyPr>
          <a:lstStyle/>
          <a:p>
            <a:r>
              <a:rPr lang="en-IN" sz="2800" b="1" dirty="0"/>
              <a:t>2)🏥Hospitals &amp; Clinics</a:t>
            </a:r>
          </a:p>
          <a:p>
            <a:endParaRPr lang="en-IN" sz="2800" b="1" dirty="0"/>
          </a:p>
          <a:p>
            <a:r>
              <a:rPr lang="en-IN" sz="2800" dirty="0"/>
              <a:t>OPD screening tool</a:t>
            </a:r>
          </a:p>
          <a:p>
            <a:r>
              <a:rPr lang="en-IN" sz="2800" dirty="0"/>
              <a:t>Lab-integrated prediction system</a:t>
            </a:r>
          </a:p>
          <a:p>
            <a:endParaRPr lang="en-IN" sz="2800" dirty="0"/>
          </a:p>
          <a:p>
            <a:r>
              <a:rPr lang="en-IN" sz="2800" b="1" dirty="0"/>
              <a:t>Benefit:</a:t>
            </a:r>
            <a:endParaRPr lang="en-IN" sz="2800" dirty="0"/>
          </a:p>
          <a:p>
            <a:r>
              <a:rPr lang="en-IN" sz="2800" dirty="0"/>
              <a:t>Manage the load of patient</a:t>
            </a:r>
          </a:p>
          <a:p>
            <a:r>
              <a:rPr lang="en-IN" sz="2800" dirty="0"/>
              <a:t>High-risk patients priority</a:t>
            </a:r>
          </a:p>
          <a:p>
            <a:r>
              <a:rPr lang="en-IN" sz="2800" dirty="0"/>
              <a:t>Standardized screening process</a:t>
            </a:r>
          </a:p>
          <a:p>
            <a:endParaRPr lang="en-IN" sz="2800" dirty="0"/>
          </a:p>
        </p:txBody>
      </p:sp>
      <p:sp>
        <p:nvSpPr>
          <p:cNvPr id="27" name="Rectangle: Rounded Corners 26">
            <a:extLst>
              <a:ext uri="{FF2B5EF4-FFF2-40B4-BE49-F238E27FC236}">
                <a16:creationId xmlns:a16="http://schemas.microsoft.com/office/drawing/2014/main" id="{1FC7F12B-CDC5-BE67-3DFE-7B9AAAD399E8}"/>
              </a:ext>
            </a:extLst>
          </p:cNvPr>
          <p:cNvSpPr/>
          <p:nvPr/>
        </p:nvSpPr>
        <p:spPr>
          <a:xfrm>
            <a:off x="8227056" y="5803736"/>
            <a:ext cx="7000482" cy="4227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lang="en-IN" dirty="0"/>
          </a:p>
        </p:txBody>
      </p:sp>
      <p:sp>
        <p:nvSpPr>
          <p:cNvPr id="28" name="TextBox 27">
            <a:extLst>
              <a:ext uri="{FF2B5EF4-FFF2-40B4-BE49-F238E27FC236}">
                <a16:creationId xmlns:a16="http://schemas.microsoft.com/office/drawing/2014/main" id="{2B0C1D15-42BE-48A6-DFCA-CB652FFA2A13}"/>
              </a:ext>
            </a:extLst>
          </p:cNvPr>
          <p:cNvSpPr txBox="1"/>
          <p:nvPr/>
        </p:nvSpPr>
        <p:spPr>
          <a:xfrm>
            <a:off x="8583533" y="5914614"/>
            <a:ext cx="5410200" cy="2246769"/>
          </a:xfrm>
          <a:prstGeom prst="rect">
            <a:avLst/>
          </a:prstGeom>
          <a:noFill/>
        </p:spPr>
        <p:txBody>
          <a:bodyPr wrap="square" rtlCol="0">
            <a:spAutoFit/>
          </a:bodyPr>
          <a:lstStyle/>
          <a:p>
            <a:r>
              <a:rPr lang="en-US" sz="2800" b="1" dirty="0"/>
              <a:t>4)🎓 Students &amp; Researchers</a:t>
            </a:r>
          </a:p>
          <a:p>
            <a:r>
              <a:rPr lang="en-US" sz="2800" dirty="0"/>
              <a:t>ML + Healthcare real-world project</a:t>
            </a:r>
          </a:p>
          <a:p>
            <a:r>
              <a:rPr lang="en-US" sz="2800" dirty="0"/>
              <a:t>Research &amp; academic purpose</a:t>
            </a:r>
          </a:p>
          <a:p>
            <a:endParaRPr lang="en-IN" sz="2800" dirty="0"/>
          </a:p>
          <a:p>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59990"/>
            <a:ext cx="8673255" cy="504825"/>
          </a:xfrm>
          <a:prstGeom prst="rect">
            <a:avLst/>
          </a:prstGeom>
        </p:spPr>
        <p:txBody>
          <a:bodyPr lIns="0" tIns="0" rIns="0" bIns="0" rtlCol="0" anchor="t">
            <a:spAutoFit/>
          </a:bodyPr>
          <a:lstStyle/>
          <a:p>
            <a:pPr algn="l">
              <a:lnSpc>
                <a:spcPts val="3959"/>
              </a:lnSpc>
            </a:pPr>
            <a:r>
              <a:rPr lang="en-US" sz="3299">
                <a:solidFill>
                  <a:srgbClr val="FFFFFF"/>
                </a:solidFill>
                <a:latin typeface="Yeseva One"/>
                <a:ea typeface="Yeseva One"/>
                <a:cs typeface="Yeseva One"/>
                <a:sym typeface="Yeseva One"/>
              </a:rPr>
              <a:t>Wow Factors in Project</a:t>
            </a:r>
          </a:p>
        </p:txBody>
      </p:sp>
      <p:pic>
        <p:nvPicPr>
          <p:cNvPr id="15" name="Picture 14">
            <a:extLst>
              <a:ext uri="{FF2B5EF4-FFF2-40B4-BE49-F238E27FC236}">
                <a16:creationId xmlns:a16="http://schemas.microsoft.com/office/drawing/2014/main" id="{4F12C690-4448-0BCD-0BC9-99065F831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293042"/>
            <a:ext cx="12496800" cy="8331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txBody>
          <a:bodyPr/>
          <a:lstStyle/>
          <a:p>
            <a:endParaRPr lang="en-IN" dirty="0"/>
          </a:p>
        </p:txBody>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3" name="Rectangle 12">
            <a:extLst>
              <a:ext uri="{FF2B5EF4-FFF2-40B4-BE49-F238E27FC236}">
                <a16:creationId xmlns:a16="http://schemas.microsoft.com/office/drawing/2014/main" id="{4322E431-5C07-55C9-B076-E65760904110}"/>
              </a:ext>
            </a:extLst>
          </p:cNvPr>
          <p:cNvSpPr/>
          <p:nvPr/>
        </p:nvSpPr>
        <p:spPr>
          <a:xfrm>
            <a:off x="4495800" y="3314700"/>
            <a:ext cx="914400" cy="762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id="{10900531-642E-BFDC-EA02-9BC8D9BF6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4520"/>
            <a:ext cx="18288000" cy="9172480"/>
          </a:xfrm>
          <a:prstGeom prst="rect">
            <a:avLst/>
          </a:prstGeom>
        </p:spPr>
      </p:pic>
      <p:sp>
        <p:nvSpPr>
          <p:cNvPr id="19" name="TextBox 18">
            <a:extLst>
              <a:ext uri="{FF2B5EF4-FFF2-40B4-BE49-F238E27FC236}">
                <a16:creationId xmlns:a16="http://schemas.microsoft.com/office/drawing/2014/main" id="{217E0E15-DED7-0EF6-C4E2-6373DF9E073F}"/>
              </a:ext>
            </a:extLst>
          </p:cNvPr>
          <p:cNvSpPr txBox="1"/>
          <p:nvPr/>
        </p:nvSpPr>
        <p:spPr>
          <a:xfrm>
            <a:off x="4724400" y="3543300"/>
            <a:ext cx="5029200" cy="2514600"/>
          </a:xfrm>
          <a:prstGeom prst="rect">
            <a:avLst/>
          </a:prstGeom>
          <a:solidFill>
            <a:srgbClr val="FDFCFE"/>
          </a:solidFill>
        </p:spPr>
        <p:txBody>
          <a:bodyPr wrap="square" rtlCol="0">
            <a:spAutoFit/>
          </a:bodyPr>
          <a:lstStyle/>
          <a:p>
            <a:endParaRPr lang="en-IN" dirty="0"/>
          </a:p>
        </p:txBody>
      </p:sp>
      <p:sp>
        <p:nvSpPr>
          <p:cNvPr id="21" name="TextBox 20">
            <a:extLst>
              <a:ext uri="{FF2B5EF4-FFF2-40B4-BE49-F238E27FC236}">
                <a16:creationId xmlns:a16="http://schemas.microsoft.com/office/drawing/2014/main" id="{DCEED643-08AC-AAA7-751E-28EB9AAB1A0E}"/>
              </a:ext>
            </a:extLst>
          </p:cNvPr>
          <p:cNvSpPr txBox="1"/>
          <p:nvPr/>
        </p:nvSpPr>
        <p:spPr>
          <a:xfrm>
            <a:off x="9601200" y="3448050"/>
            <a:ext cx="3047998" cy="1257300"/>
          </a:xfrm>
          <a:prstGeom prst="rect">
            <a:avLst/>
          </a:prstGeom>
          <a:solidFill>
            <a:srgbClr val="FDFCFE"/>
          </a:solidFill>
        </p:spPr>
        <p:txBody>
          <a:bodyPr wrap="square" rtlCol="0">
            <a:spAutoFit/>
          </a:bodyPr>
          <a:lstStyle/>
          <a:p>
            <a:endParaRPr lang="en-IN" dirty="0"/>
          </a:p>
        </p:txBody>
      </p:sp>
      <p:sp>
        <p:nvSpPr>
          <p:cNvPr id="22" name="TextBox 21">
            <a:extLst>
              <a:ext uri="{FF2B5EF4-FFF2-40B4-BE49-F238E27FC236}">
                <a16:creationId xmlns:a16="http://schemas.microsoft.com/office/drawing/2014/main" id="{8865A076-EC28-2B66-9B3F-8E8FA8D13ED9}"/>
              </a:ext>
            </a:extLst>
          </p:cNvPr>
          <p:cNvSpPr txBox="1"/>
          <p:nvPr/>
        </p:nvSpPr>
        <p:spPr>
          <a:xfrm>
            <a:off x="4914903" y="2628899"/>
            <a:ext cx="2400297" cy="1055739"/>
          </a:xfrm>
          <a:prstGeom prst="rect">
            <a:avLst/>
          </a:prstGeom>
          <a:solidFill>
            <a:srgbClr val="FDFCFE"/>
          </a:solidFill>
        </p:spPr>
        <p:txBody>
          <a:bodyPr wrap="square" rtlCol="0">
            <a:spAutoFit/>
          </a:bodyPr>
          <a:lstStyle/>
          <a:p>
            <a:endParaRPr lang="en-IN" dirty="0"/>
          </a:p>
        </p:txBody>
      </p:sp>
      <p:sp>
        <p:nvSpPr>
          <p:cNvPr id="23" name="TextBox 22">
            <a:extLst>
              <a:ext uri="{FF2B5EF4-FFF2-40B4-BE49-F238E27FC236}">
                <a16:creationId xmlns:a16="http://schemas.microsoft.com/office/drawing/2014/main" id="{083DB324-29D6-0507-D5C1-AE7FE30F84BD}"/>
              </a:ext>
            </a:extLst>
          </p:cNvPr>
          <p:cNvSpPr txBox="1"/>
          <p:nvPr/>
        </p:nvSpPr>
        <p:spPr>
          <a:xfrm>
            <a:off x="2286000" y="4991101"/>
            <a:ext cx="914400" cy="533400"/>
          </a:xfrm>
          <a:prstGeom prst="rect">
            <a:avLst/>
          </a:prstGeom>
          <a:solidFill>
            <a:srgbClr val="FDFCFE"/>
          </a:solidFill>
        </p:spPr>
        <p:txBody>
          <a:bodyPr wrap="square" rtlCol="0">
            <a:spAutoFit/>
          </a:bodyPr>
          <a:lstStyle/>
          <a:p>
            <a:endParaRPr lang="en-IN" dirty="0"/>
          </a:p>
        </p:txBody>
      </p:sp>
      <p:sp>
        <p:nvSpPr>
          <p:cNvPr id="24" name="Arrow: Down 23">
            <a:extLst>
              <a:ext uri="{FF2B5EF4-FFF2-40B4-BE49-F238E27FC236}">
                <a16:creationId xmlns:a16="http://schemas.microsoft.com/office/drawing/2014/main" id="{94595599-7C39-7936-CAED-B23341912AF8}"/>
              </a:ext>
            </a:extLst>
          </p:cNvPr>
          <p:cNvSpPr/>
          <p:nvPr/>
        </p:nvSpPr>
        <p:spPr>
          <a:xfrm>
            <a:off x="2438400" y="4991101"/>
            <a:ext cx="304800" cy="533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948EB412-6346-8D6F-512D-0E074BCA4658}"/>
              </a:ext>
            </a:extLst>
          </p:cNvPr>
          <p:cNvSpPr/>
          <p:nvPr/>
        </p:nvSpPr>
        <p:spPr>
          <a:xfrm rot="16200000">
            <a:off x="4795788" y="6238782"/>
            <a:ext cx="390620" cy="5333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DBA871E2-ECEE-F3C2-0D87-DD79AB28474D}"/>
              </a:ext>
            </a:extLst>
          </p:cNvPr>
          <p:cNvSpPr/>
          <p:nvPr/>
        </p:nvSpPr>
        <p:spPr>
          <a:xfrm rot="16200000">
            <a:off x="13206979" y="5244079"/>
            <a:ext cx="560841" cy="762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E238B0D8-99AF-2CF9-4DD7-83E7237AB288}"/>
              </a:ext>
            </a:extLst>
          </p:cNvPr>
          <p:cNvSpPr txBox="1"/>
          <p:nvPr/>
        </p:nvSpPr>
        <p:spPr>
          <a:xfrm>
            <a:off x="9258298" y="6408385"/>
            <a:ext cx="2514600" cy="1009650"/>
          </a:xfrm>
          <a:prstGeom prst="rect">
            <a:avLst/>
          </a:prstGeom>
          <a:solidFill>
            <a:srgbClr val="FDFCFE"/>
          </a:solidFill>
        </p:spPr>
        <p:txBody>
          <a:bodyPr wrap="square" rtlCol="0">
            <a:spAutoFit/>
          </a:bodyPr>
          <a:lstStyle/>
          <a:p>
            <a:endParaRPr lang="en-IN" dirty="0"/>
          </a:p>
        </p:txBody>
      </p:sp>
      <p:sp>
        <p:nvSpPr>
          <p:cNvPr id="38" name="Arrow: Bent 37">
            <a:extLst>
              <a:ext uri="{FF2B5EF4-FFF2-40B4-BE49-F238E27FC236}">
                <a16:creationId xmlns:a16="http://schemas.microsoft.com/office/drawing/2014/main" id="{C36E43EE-3C4C-B88F-203E-BBBD94EF80C0}"/>
              </a:ext>
            </a:extLst>
          </p:cNvPr>
          <p:cNvSpPr/>
          <p:nvPr/>
        </p:nvSpPr>
        <p:spPr>
          <a:xfrm>
            <a:off x="7622456" y="5344657"/>
            <a:ext cx="2131143" cy="755135"/>
          </a:xfrm>
          <a:prstGeom prst="bentArrow">
            <a:avLst>
              <a:gd name="adj1" fmla="val 25000"/>
              <a:gd name="adj2" fmla="val 2179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Arrow: Right 39">
            <a:extLst>
              <a:ext uri="{FF2B5EF4-FFF2-40B4-BE49-F238E27FC236}">
                <a16:creationId xmlns:a16="http://schemas.microsoft.com/office/drawing/2014/main" id="{E70EC48B-DCC8-94AD-7A82-73374E9DB867}"/>
              </a:ext>
            </a:extLst>
          </p:cNvPr>
          <p:cNvSpPr/>
          <p:nvPr/>
        </p:nvSpPr>
        <p:spPr>
          <a:xfrm rot="10800000">
            <a:off x="8947354" y="8818961"/>
            <a:ext cx="266698" cy="3199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9A65D99C-6E2D-F1D6-8E06-30077CCCD5B1}"/>
              </a:ext>
            </a:extLst>
          </p:cNvPr>
          <p:cNvSpPr txBox="1"/>
          <p:nvPr/>
        </p:nvSpPr>
        <p:spPr>
          <a:xfrm>
            <a:off x="1295400" y="7662307"/>
            <a:ext cx="12624620" cy="477683"/>
          </a:xfrm>
          <a:prstGeom prst="rect">
            <a:avLst/>
          </a:prstGeom>
          <a:solidFill>
            <a:srgbClr val="FDFCFE"/>
          </a:solidFill>
        </p:spPr>
        <p:txBody>
          <a:bodyPr wrap="square" rtlCol="0">
            <a:spAutoFit/>
          </a:bodyPr>
          <a:lstStyle/>
          <a:p>
            <a:endParaRPr lang="en-IN" dirty="0"/>
          </a:p>
        </p:txBody>
      </p:sp>
      <p:sp>
        <p:nvSpPr>
          <p:cNvPr id="42" name="Arrow: Bent 41">
            <a:extLst>
              <a:ext uri="{FF2B5EF4-FFF2-40B4-BE49-F238E27FC236}">
                <a16:creationId xmlns:a16="http://schemas.microsoft.com/office/drawing/2014/main" id="{F59B40F5-D6D1-A1AE-FC88-6DE4F62BC0AC}"/>
              </a:ext>
            </a:extLst>
          </p:cNvPr>
          <p:cNvSpPr/>
          <p:nvPr/>
        </p:nvSpPr>
        <p:spPr>
          <a:xfrm rot="16200000" flipH="1">
            <a:off x="12745477" y="7016958"/>
            <a:ext cx="773466" cy="1575619"/>
          </a:xfrm>
          <a:prstGeom prst="bentArrow">
            <a:avLst>
              <a:gd name="adj1" fmla="val 25000"/>
              <a:gd name="adj2" fmla="val 2179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49753DA2-AA84-43EC-D3B9-3140BF827C1E}"/>
              </a:ext>
            </a:extLst>
          </p:cNvPr>
          <p:cNvSpPr txBox="1"/>
          <p:nvPr/>
        </p:nvSpPr>
        <p:spPr>
          <a:xfrm>
            <a:off x="1822652" y="1227801"/>
            <a:ext cx="14249401" cy="1248699"/>
          </a:xfrm>
          <a:prstGeom prst="rect">
            <a:avLst/>
          </a:prstGeom>
          <a:solidFill>
            <a:srgbClr val="FDFCFE"/>
          </a:solidFill>
        </p:spPr>
        <p:txBody>
          <a:bodyPr wrap="square" rtlCol="0">
            <a:spAutoFit/>
          </a:bodyPr>
          <a:lstStyle/>
          <a:p>
            <a:endParaRPr lang="en-IN" dirty="0"/>
          </a:p>
        </p:txBody>
      </p:sp>
      <p:sp>
        <p:nvSpPr>
          <p:cNvPr id="44" name="TextBox 43">
            <a:extLst>
              <a:ext uri="{FF2B5EF4-FFF2-40B4-BE49-F238E27FC236}">
                <a16:creationId xmlns:a16="http://schemas.microsoft.com/office/drawing/2014/main" id="{25180A76-B42A-7C83-A71A-572942BA16FA}"/>
              </a:ext>
            </a:extLst>
          </p:cNvPr>
          <p:cNvSpPr txBox="1"/>
          <p:nvPr/>
        </p:nvSpPr>
        <p:spPr>
          <a:xfrm>
            <a:off x="152400" y="266700"/>
            <a:ext cx="5105396" cy="646331"/>
          </a:xfrm>
          <a:prstGeom prst="rect">
            <a:avLst/>
          </a:prstGeom>
          <a:noFill/>
        </p:spPr>
        <p:txBody>
          <a:bodyPr wrap="square" rtlCol="0">
            <a:spAutoFit/>
          </a:bodyPr>
          <a:lstStyle/>
          <a:p>
            <a:r>
              <a:rPr lang="en-US" sz="3600" b="1" dirty="0">
                <a:solidFill>
                  <a:schemeClr val="bg1"/>
                </a:solidFill>
              </a:rPr>
              <a:t>Project Flow</a:t>
            </a:r>
            <a:endParaRPr lang="en-IN" sz="36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Freeform 11"/>
          <p:cNvSpPr/>
          <p:nvPr/>
        </p:nvSpPr>
        <p:spPr>
          <a:xfrm>
            <a:off x="1828800" y="1085850"/>
            <a:ext cx="13838949" cy="9201150"/>
          </a:xfrm>
          <a:custGeom>
            <a:avLst/>
            <a:gdLst/>
            <a:ahLst/>
            <a:cxnLst/>
            <a:rect l="l" t="t" r="r" b="b"/>
            <a:pathLst>
              <a:path w="13838949" h="9189091">
                <a:moveTo>
                  <a:pt x="0" y="0"/>
                </a:moveTo>
                <a:lnTo>
                  <a:pt x="13838950" y="0"/>
                </a:lnTo>
                <a:lnTo>
                  <a:pt x="13838950" y="9189091"/>
                </a:lnTo>
                <a:lnTo>
                  <a:pt x="0" y="9189091"/>
                </a:lnTo>
                <a:lnTo>
                  <a:pt x="0" y="0"/>
                </a:lnTo>
                <a:close/>
              </a:path>
            </a:pathLst>
          </a:custGeom>
          <a:blipFill>
            <a:blip r:embed="rId4"/>
            <a:stretch>
              <a:fillRect l="-1416" t="-3182" r="-141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50465"/>
            <a:ext cx="8673255" cy="527771"/>
          </a:xfrm>
          <a:prstGeom prst="rect">
            <a:avLst/>
          </a:prstGeom>
        </p:spPr>
        <p:txBody>
          <a:bodyPr lIns="0" tIns="0" rIns="0" bIns="0" rtlCol="0" anchor="t">
            <a:spAutoFit/>
          </a:bodyPr>
          <a:lstStyle/>
          <a:p>
            <a:pPr algn="l">
              <a:lnSpc>
                <a:spcPts val="3600"/>
              </a:lnSpc>
            </a:pPr>
            <a:r>
              <a:rPr lang="en-US" sz="3000" b="1">
                <a:solidFill>
                  <a:srgbClr val="FFFFFF"/>
                </a:solidFill>
                <a:latin typeface="Arial Bold"/>
                <a:ea typeface="Arial Bold"/>
                <a:cs typeface="Arial Bold"/>
                <a:sym typeface="Arial Bold"/>
              </a:rPr>
              <a:t>Result/Outcomes</a:t>
            </a:r>
          </a:p>
        </p:txBody>
      </p:sp>
      <p:graphicFrame>
        <p:nvGraphicFramePr>
          <p:cNvPr id="14" name="Table 13">
            <a:extLst>
              <a:ext uri="{FF2B5EF4-FFF2-40B4-BE49-F238E27FC236}">
                <a16:creationId xmlns:a16="http://schemas.microsoft.com/office/drawing/2014/main" id="{4722C172-53BB-BE88-4A81-DB501EDF06BD}"/>
              </a:ext>
            </a:extLst>
          </p:cNvPr>
          <p:cNvGraphicFramePr>
            <a:graphicFrameLocks noGrp="1"/>
          </p:cNvGraphicFramePr>
          <p:nvPr>
            <p:extLst>
              <p:ext uri="{D42A27DB-BD31-4B8C-83A1-F6EECF244321}">
                <p14:modId xmlns:p14="http://schemas.microsoft.com/office/powerpoint/2010/main" val="1895354963"/>
              </p:ext>
            </p:extLst>
          </p:nvPr>
        </p:nvGraphicFramePr>
        <p:xfrm>
          <a:off x="2933700" y="6042064"/>
          <a:ext cx="12420600" cy="4099663"/>
        </p:xfrm>
        <a:graphic>
          <a:graphicData uri="http://schemas.openxmlformats.org/drawingml/2006/table">
            <a:tbl>
              <a:tblPr>
                <a:tableStyleId>{D7AC3CCA-C797-4891-BE02-D94E43425B78}</a:tableStyleId>
              </a:tblPr>
              <a:tblGrid>
                <a:gridCol w="2613946">
                  <a:extLst>
                    <a:ext uri="{9D8B030D-6E8A-4147-A177-3AD203B41FA5}">
                      <a16:colId xmlns:a16="http://schemas.microsoft.com/office/drawing/2014/main" val="874165425"/>
                    </a:ext>
                  </a:extLst>
                </a:gridCol>
                <a:gridCol w="4903327">
                  <a:extLst>
                    <a:ext uri="{9D8B030D-6E8A-4147-A177-3AD203B41FA5}">
                      <a16:colId xmlns:a16="http://schemas.microsoft.com/office/drawing/2014/main" val="1916146987"/>
                    </a:ext>
                  </a:extLst>
                </a:gridCol>
                <a:gridCol w="4903327">
                  <a:extLst>
                    <a:ext uri="{9D8B030D-6E8A-4147-A177-3AD203B41FA5}">
                      <a16:colId xmlns:a16="http://schemas.microsoft.com/office/drawing/2014/main" val="2663225794"/>
                    </a:ext>
                  </a:extLst>
                </a:gridCol>
              </a:tblGrid>
              <a:tr h="698389">
                <a:tc>
                  <a:txBody>
                    <a:bodyPr/>
                    <a:lstStyle/>
                    <a:p>
                      <a:pPr>
                        <a:buNone/>
                      </a:pPr>
                      <a:r>
                        <a:rPr lang="en-IN" sz="3200" b="1" dirty="0"/>
                        <a:t>Feature</a:t>
                      </a:r>
                      <a:endParaRPr lang="en-IN" sz="3200" b="1"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3200" b="1" dirty="0"/>
                        <a:t>Existing Solutions</a:t>
                      </a:r>
                      <a:endParaRPr lang="en-IN" sz="3200" b="1"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3200" b="1"/>
                        <a:t>Our Solution</a:t>
                      </a:r>
                      <a:endParaRPr lang="en-IN" sz="3200" b="1"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587102108"/>
                  </a:ext>
                </a:extLst>
              </a:tr>
              <a:tr h="1574825">
                <a:tc>
                  <a:txBody>
                    <a:bodyPr/>
                    <a:lstStyle/>
                    <a:p>
                      <a:pPr>
                        <a:buNone/>
                      </a:pPr>
                      <a:r>
                        <a:rPr lang="en-IN" sz="2400" b="1"/>
                        <a:t>Accuracy Level</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2400" dirty="0"/>
                        <a:t>~90–95% (standard ML models) </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dirty="0"/>
                        <a:t>Enhancements with ensemble + feature selection </a:t>
                      </a:r>
                      <a:endParaRPr lang="en-US" sz="240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3260488550"/>
                  </a:ext>
                </a:extLst>
              </a:tr>
              <a:tr h="828750">
                <a:tc>
                  <a:txBody>
                    <a:bodyPr/>
                    <a:lstStyle/>
                    <a:p>
                      <a:pPr>
                        <a:buNone/>
                      </a:pPr>
                      <a:r>
                        <a:rPr lang="en-IN" sz="2400" b="1"/>
                        <a:t>Mobile / Web App Tool</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2400"/>
                        <a:t>Mostly not available</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b="0"/>
                        <a:t>Interactive Mobile/Web UI with alerts &amp; health advice</a:t>
                      </a:r>
                      <a:endParaRPr lang="en-US" sz="2400" b="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1717358224"/>
                  </a:ext>
                </a:extLst>
              </a:tr>
              <a:tr h="997699">
                <a:tc>
                  <a:txBody>
                    <a:bodyPr/>
                    <a:lstStyle/>
                    <a:p>
                      <a:pPr>
                        <a:buNone/>
                      </a:pPr>
                      <a:r>
                        <a:rPr lang="en-IN" sz="2400" b="1" dirty="0"/>
                        <a:t>Progression Prediction (Future)</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dirty="0"/>
                        <a:t>Mostly binary CKD yes/no</a:t>
                      </a:r>
                      <a:endParaRPr lang="en-US"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b="0" dirty="0"/>
                        <a:t>Predict CKD stage + risk progression within next 1-5 years</a:t>
                      </a:r>
                      <a:endParaRPr lang="en-US" sz="2400" b="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4116116918"/>
                  </a:ext>
                </a:extLst>
              </a:tr>
            </a:tbl>
          </a:graphicData>
        </a:graphic>
      </p:graphicFrame>
      <p:sp>
        <p:nvSpPr>
          <p:cNvPr id="21" name="Rectangle 6">
            <a:extLst>
              <a:ext uri="{FF2B5EF4-FFF2-40B4-BE49-F238E27FC236}">
                <a16:creationId xmlns:a16="http://schemas.microsoft.com/office/drawing/2014/main" id="{096EDA4D-F834-1AAE-50E7-8C70D69FAD2B}"/>
              </a:ext>
            </a:extLst>
          </p:cNvPr>
          <p:cNvSpPr>
            <a:spLocks noChangeArrowheads="1"/>
          </p:cNvSpPr>
          <p:nvPr/>
        </p:nvSpPr>
        <p:spPr bwMode="auto">
          <a:xfrm rot="10800000" flipV="1">
            <a:off x="152400" y="1361753"/>
            <a:ext cx="8763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1) </a:t>
            </a:r>
            <a:r>
              <a:rPr kumimoji="0" lang="en-US" altLang="en-US" sz="2400" b="1" i="0" u="none" strike="noStrike" cap="none" normalizeH="0" baseline="0" dirty="0">
                <a:ln>
                  <a:noFill/>
                </a:ln>
                <a:solidFill>
                  <a:schemeClr val="tx1"/>
                </a:solidFill>
                <a:effectLst/>
                <a:latin typeface="Arial" panose="020B0604020202020204" pitchFamily="34" charset="0"/>
              </a:rPr>
              <a:t>Early Detection of CKD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system enabled </a:t>
            </a:r>
            <a:r>
              <a:rPr kumimoji="0" lang="en-US" altLang="en-US" sz="2400" b="1" i="0" u="none" strike="noStrike" cap="none" normalizeH="0" baseline="0" dirty="0">
                <a:ln>
                  <a:noFill/>
                </a:ln>
                <a:solidFill>
                  <a:schemeClr val="tx1"/>
                </a:solidFill>
                <a:effectLst/>
                <a:latin typeface="Arial" panose="020B0604020202020204" pitchFamily="34" charset="0"/>
              </a:rPr>
              <a:t>early identification of high-risk patients</a:t>
            </a:r>
            <a:r>
              <a:rPr kumimoji="0" lang="en-US" altLang="en-US" sz="2400" b="0" i="0" u="none" strike="noStrike" cap="none" normalizeH="0" baseline="0" dirty="0">
                <a:ln>
                  <a:noFill/>
                </a:ln>
                <a:solidFill>
                  <a:schemeClr val="tx1"/>
                </a:solidFill>
                <a:effectLst/>
                <a:latin typeface="Arial" panose="020B0604020202020204" pitchFamily="34" charset="0"/>
              </a:rPr>
              <a:t>, even before severe symptoms appeared.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Early detection allows timely medical intervention and better disease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2) </a:t>
            </a:r>
            <a:r>
              <a:rPr kumimoji="0" lang="en-US" altLang="en-US" sz="2400" b="1" i="0" u="none" strike="noStrike" cap="none" normalizeH="0" baseline="0" dirty="0">
                <a:ln>
                  <a:noFill/>
                </a:ln>
                <a:solidFill>
                  <a:schemeClr val="tx1"/>
                </a:solidFill>
                <a:effectLst/>
                <a:latin typeface="Arial" panose="020B0604020202020204" pitchFamily="34" charset="0"/>
              </a:rPr>
              <a:t>Clinical Decision Support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system acts as a </a:t>
            </a:r>
            <a:r>
              <a:rPr kumimoji="0" lang="en-US" altLang="en-US" sz="2400" b="1" i="0" u="none" strike="noStrike" cap="none" normalizeH="0" baseline="0" dirty="0">
                <a:ln>
                  <a:noFill/>
                </a:ln>
                <a:solidFill>
                  <a:schemeClr val="tx1"/>
                </a:solidFill>
                <a:effectLst/>
                <a:latin typeface="Arial" panose="020B0604020202020204" pitchFamily="34" charset="0"/>
              </a:rPr>
              <a:t>decision support tool</a:t>
            </a:r>
            <a:r>
              <a:rPr kumimoji="0" lang="en-US" altLang="en-US" sz="2400" b="0" i="0" u="none" strike="noStrike" cap="none" normalizeH="0" baseline="0" dirty="0">
                <a:ln>
                  <a:noFill/>
                </a:ln>
                <a:solidFill>
                  <a:schemeClr val="tx1"/>
                </a:solidFill>
                <a:effectLst/>
                <a:latin typeface="Arial" panose="020B0604020202020204" pitchFamily="34" charset="0"/>
              </a:rPr>
              <a:t> for doctors by: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Assisting in OPD screening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Supporting referral decisions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Prioritizing high-risk patients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4" name="Rectangle 8">
            <a:extLst>
              <a:ext uri="{FF2B5EF4-FFF2-40B4-BE49-F238E27FC236}">
                <a16:creationId xmlns:a16="http://schemas.microsoft.com/office/drawing/2014/main" id="{E38867FD-99A5-1DF6-780C-AB8E131D14EE}"/>
              </a:ext>
            </a:extLst>
          </p:cNvPr>
          <p:cNvSpPr>
            <a:spLocks noChangeArrowheads="1"/>
          </p:cNvSpPr>
          <p:nvPr/>
        </p:nvSpPr>
        <p:spPr bwMode="auto">
          <a:xfrm rot="10800000" flipV="1">
            <a:off x="9372602" y="1361753"/>
            <a:ext cx="777239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3) Reduced Diagnostic Burden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Automated analysis reduced the need for manual evaluation of multiple lab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Saved time for healthcare professionals in high-volume clinical settings.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4) Improved Patient Outcomes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Early warnings helped prevent disease progression to advanced stages.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Potential to reduce dialysis dependency and long-term healthcare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640</Words>
  <Application>Microsoft Office PowerPoint</Application>
  <PresentationFormat>Custom</PresentationFormat>
  <Paragraphs>104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 Bold</vt:lpstr>
      <vt:lpstr>Calibri</vt:lpstr>
      <vt:lpstr>Arial</vt:lpstr>
      <vt:lpstr>Yeseva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&lt;Team Lead Name&gt; &lt;Team Member 1&gt; &lt;Team Member 2&gt; &lt;Team Member 3&gt; &lt;Team Member 4&gt; &lt;Mentor Name&gt; College Name -</dc:title>
  <cp:lastModifiedBy>Ridham shah</cp:lastModifiedBy>
  <cp:revision>6</cp:revision>
  <dcterms:created xsi:type="dcterms:W3CDTF">2006-08-16T00:00:00Z</dcterms:created>
  <dcterms:modified xsi:type="dcterms:W3CDTF">2025-12-24T04:47:21Z</dcterms:modified>
  <dc:identifier>DAG8T5pmyhA</dc:identifier>
</cp:coreProperties>
</file>